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3"/>
  </p:notesMasterIdLst>
  <p:sldIdLst>
    <p:sldId id="256" r:id="rId2"/>
    <p:sldId id="265" r:id="rId3"/>
    <p:sldId id="274" r:id="rId4"/>
    <p:sldId id="258" r:id="rId5"/>
    <p:sldId id="275" r:id="rId6"/>
    <p:sldId id="276" r:id="rId7"/>
    <p:sldId id="264" r:id="rId8"/>
    <p:sldId id="277" r:id="rId9"/>
    <p:sldId id="278" r:id="rId10"/>
    <p:sldId id="279" r:id="rId11"/>
    <p:sldId id="280" r:id="rId12"/>
    <p:sldId id="283" r:id="rId13"/>
    <p:sldId id="281" r:id="rId14"/>
    <p:sldId id="282" r:id="rId15"/>
    <p:sldId id="284" r:id="rId16"/>
    <p:sldId id="285" r:id="rId17"/>
    <p:sldId id="287" r:id="rId18"/>
    <p:sldId id="286" r:id="rId19"/>
    <p:sldId id="288" r:id="rId20"/>
    <p:sldId id="289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9" r:id="rId29"/>
    <p:sldId id="298" r:id="rId30"/>
    <p:sldId id="300" r:id="rId31"/>
    <p:sldId id="260" r:id="rId32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  <p:cmAuthor id="2" name="Bogumiła Pieczychlebek" initials="BP" lastIdx="1" clrIdx="1">
    <p:extLst>
      <p:ext uri="{19B8F6BF-5375-455C-9EA6-DF929625EA0E}">
        <p15:presenceInfo xmlns:p15="http://schemas.microsoft.com/office/powerpoint/2012/main" userId="S::bogumila.pieczychlebek@pracownik.kpswjg.pl::b38d4245-e3eb-44b6-9fe5-d0b1a0046a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74" autoAdjust="0"/>
    <p:restoredTop sz="75888"/>
  </p:normalViewPr>
  <p:slideViewPr>
    <p:cSldViewPr showGuides="1">
      <p:cViewPr varScale="1">
        <p:scale>
          <a:sx n="57" d="100"/>
          <a:sy n="57" d="100"/>
        </p:scale>
        <p:origin x="192" y="696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6.07.2025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Dzień dobry Państwu. Rozpoczynamy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Wykład nr 4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w ramach przedmiotu </a:t>
            </a:r>
            <a:r>
              <a:rPr lang="pl-PL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Planowanie i prowadzenie działań komunikacyjnych w sytuacjach kryzysu wizerunkowego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Dzisiejszy temat to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Realizacja działań komunikacyjnych w sytuacji kryzysowej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— skupimy się na tym, jak przełożyć plan i procedury na realne działanie pod presją czasu.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Porozmawiamy o komunikacji wewnętrznej i zewnętrznej, współpracy z mediami, briefingu prasowym, technikach odpowiadania na trudne pytania i roli </a:t>
            </a:r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social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mediów w kryzysie.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14799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każdej sytuacji kryzysowej najważniejszym punktem kontaktu z mediami jest rzecznik prasowy lub osoba wyznaczona przez sztab.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ona jest </a:t>
            </a:r>
            <a:r>
              <a:rPr lang="pl-PL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twarzą organizacji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— dba o spójność informacji, kontroluje przekaz i odpowiada na pytania w imieniu całego zespołu.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Dzięki temu nie ma chaosu — dziennikarze nie słyszą pięciu różnych wersji.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Warto pamiętać: dobry rzecznik zna fakty, mówi spokojnie i nie ulega prowokacji.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55189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Komunikacja z mediami nie może być improwizowana — trzeba znać podstawowe przepisy.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Każdy dziennikarz ma prawo do informacji, ale Wy macie prawo do rzetelnego przedstawienia swojego stanowiska.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Kluczowe jest prawo autoryzacji — jeśli udzielacie wywiadu, macie prawo przeczytać swoją wypowiedź przed publikacją.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Jeśli media opublikują nieprawdziwe informacje, organizacja ma prawo wystąpić o sprostowanie — to też część procedury kryzysowej.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09184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Briefing prasowy to jeden z podstawowych elementów komunikacji zewnętrznej w kryzysie.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Dobrze zorganizowany briefing uspokaja media — pokazuje, że organizacja nie chowa głowy w piasek.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Warto przygotować plan: kto mówi (zawsze jedna osoba!), gdzie spotykamy się z dziennikarzami, jakie materiały przekazujemy.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Przekaz musi być krótki, oparty na faktach, bez emocjonalnych ocen.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Briefing nie jest miejscem na spekulacje — lepiej powiedzieć ‘Na tym etapie nie mamy jeszcze tych informacji’, niż zgadywać.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232739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Jeśli w mediach pojawi się nieprawdziwa informacja, sztab musi zareagować natychmiast.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Sprostowanie powinno być krótkie, rzeczowe, bez niepotrzebnych ocen.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Ważne: nie powtarzamy całej plotki — tylko prostujemy kluczowe fakty.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Najlepiej wysłać sprostowanie oficjalnym kanałem, w tym samym medium, gdzie ukazała się nieprawdziwa treść.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Dobra praktyka: współpraca z redakcją — często wystarczy spokojna rozmowa z dziennikarzem, żeby uniknąć eskalacji.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82958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sytuacji kryzysowej media będą szukać luk w wersji wydarzeń.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Trudne pytania są nieuniknione - im szybciej sztab się do nich przygotuje, tym lepiej.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Brak odpowiedzi to pożywka dla spekulacji.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Trzeba pamiętać, że nie chodzi o unikanie - chodzi o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rzetelne odpowiadanie w ramach dostępnych faktów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675005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Każdy briefing powinien być poprzedzony przygotowaniem listy pytań, które mogą paść.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Zespół opracowuje gotowe odpowiedzi- krótkie, zrozumiałe i oparte na faktach.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Jeśli pytanie jest zaskakujące - rzecznik nie spekuluje.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Może powiedzieć: </a:t>
            </a:r>
            <a:r>
              <a:rPr lang="pl-PL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‘Na tym etapie nie możemy tego potwierdzić, wrócimy z odpowiedzią po weryfikacji.’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Najgorsze, co można zrobić, to improwizować.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343169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praktyce rzecznik lub lider zespołu powinien znać kilka technik ‘gaszenia trudnych pytań’.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Pierwsza technika to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odwrócenie agresji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- np. ‘Rozumiem Państwa obawy, dlatego udzielam tej odpowiedzi na podstawie faktów.’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Druga: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powtarzanie faktów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- nawet jeśli dziennikarz próbuje wciągnąć w spekulacje.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Trzecia: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odmowa spekulacji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- jeśli nie ma danych, mówimy: ‘Nie mamy na tym etapie informacji, które pozwalają to potwierdzić.’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Takie odpowiedzi są trudne, ale chronią przed błędami, które później ciężko odkręcić.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929520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Social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media są w kryzysie jednocześnie szansą i zagrożeniem.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Szansą - bo pozwalają dotrzeć do dużej grupy odbiorców w krótkim czasie.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Zagrożeniem - bo każda dezinformacja rozprzestrzenia się błyskawicznie, a hejt potrafi przerodzić się w </a:t>
            </a:r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viral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Dlatego zespół powinien mieć gotowe procedury: kto publikuje wpis, kto go zatwierdza, kto monitoruje komentarze.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350342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sytuacji kryzysowej w </a:t>
            </a:r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social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mediach liczy się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szybkość i fakt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Komunikaty powinny być krótkie, jasne i spokojne w tonie.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Unikamy emocji, oceniania, oskarżania - to tylko nakręca konflikt.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Czasami organizacja może zdecydować o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wyłączeniu komentarzy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- ale trzeba to dobrze uzasadnić.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Zawsze musi być podany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kanał kontaktu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np. formularz zgłoszeniowy, infolinia - żeby nie wyglądało na ucieczkę od odpowiedzialności.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20906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Dobry wpis kryzysowy powinien zawierać trzy elementy: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pierwsze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fakt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- co się wydarzyło, w jednym zdaniu.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drugie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działanie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- co organizacja robi, żeby rozwiązać problem.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trzecie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 dalej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- co może zrobić odbiorca, gdzie szukać więcej informacji.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Dodatkowo zawsze powinniśmy zaprosić do kontaktu przez bezpieczny kanał - np. dedykowaną infolinię.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52166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Oto plan naszego spotkania: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Najpierw zdefiniujemy, co to znaczy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realizować działania komunikacyjne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— a nie tylko je planować.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Następnie omówimy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komunikację wewnętrzną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— jak przygotować liderów, jak chronić poufność i jak usprawnić przepływ informacji.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Potem przejdziemy do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komunikacji zewnętrznej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— czyli współpracy z mediami, prawa prasowego, briefingu prasowego i zasad autoryzacji.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Zajmiemy się także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technikami odpowiadania na trudne pytania dziennikarzy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końcu przyjrzymy się </a:t>
            </a:r>
            <a:r>
              <a:rPr lang="pl-PL" sz="1200" b="1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social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mediom w kryzysie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— co działa, a co może pogorszyć sytuację.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podsumowaniu przedstawię przykłady dobrych praktyk i zaproszę do krótkiej dyskusji.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83931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31885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Spójrzmy na praktyczny przykład.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pewnej firmie instrukcja dla pracowników została przypadkiem wysłana do nieodpowiedniej grupy i trafiła do mediów.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rezultacie nieprawdziwa interpretacja instrukcji wywołała jeszcze większy kryzys.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 można było zrobić inaczej?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Przede wszystkim pilnować listy odbiorców, stosować zasady poufności i jasno komunikować, co jest informacją wewnętrzną.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pokazuje, jak jeden błąd techniczny może podważyć całą strategię komunikacyjną.</a:t>
            </a:r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382285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Kilka kluczowych zasad, które pomagają uniknąć takich błędów: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pierwsze: regularnie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szkolić liderów komunikacji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żeby wiedzieli, co mówić i jak reagować.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drugie: mieć stały punkt kontaktu z mediami — rzecznik prasowy, który odbiera telefon nawet w nocy.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trzecie: każda informacja wychodząca na zewnątrz musi być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potwierdzona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— lepiej chwilę poczekać niż prostować błędy.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018707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Podsumowując: plan to podstawa, ale ostateczny sukces kryzysowej komunikacji zależy od tego, jak jest realizowany.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Komunikacja wewnętrzna i zewnętrzna muszą być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spójne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— nie może być dwóch wersji tego samego zdarzenia.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Każdy członek zespołu musi wiedzieć, co mówić, a czego absolutnie nie komentować.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Tylko wtedy da się chronić reputację organizacji i utrzymać zaufanie odbiorców.</a:t>
            </a:r>
          </a:p>
          <a:p>
            <a:endParaRPr lang="pl-PL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zakończenie chcę, żebyście zapamiętali jedno: </a:t>
            </a:r>
            <a:r>
              <a:rPr lang="pl-PL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Najgorszy kryzys to ten, który wybucha z plotki powielonej w kuchni pracowniczej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Dlatego warto dbać o komunikację wewnętrzną tak samo, jak o konferencję prasową.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86289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koniec mam dla Państwa kilka pytań do refleksji: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Jakie są największe wyzwania w komunikacji wewnętrznej podczas kryzysu?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Jak radzilibyście sobie z trudnymi pytaniami dziennikarzy, które wykraczają poza Wasze kompetencje?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kiedy zdecydowalibyście się na zamknięcie komentarzy w </a:t>
            </a:r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social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mediach, a kiedy lepiej je zostawić otwarte?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Zapraszam do krótkiej dyskusji — każda odpowiedź to cenny wkład do naszej wspólnej bazy wiedzy.</a:t>
            </a:r>
          </a:p>
          <a:p>
            <a:endParaRPr lang="pl-PL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dirty="0"/>
              <a:t>Pytanie </a:t>
            </a:r>
            <a:r>
              <a:rPr lang="pl-PL"/>
              <a:t>1: Jakie </a:t>
            </a:r>
            <a:r>
              <a:rPr lang="pl-PL" dirty="0"/>
              <a:t>są największe wyzwania w komunikacji wewnętrznej podczas kryzysu?</a:t>
            </a:r>
          </a:p>
          <a:p>
            <a:endParaRPr lang="pl-PL" dirty="0"/>
          </a:p>
          <a:p>
            <a:r>
              <a:rPr lang="pl-PL" dirty="0"/>
              <a:t>Największym wyzwaniem jest utrzymanie spójności informacji — zwłaszcza w dużych zespołach.</a:t>
            </a:r>
          </a:p>
          <a:p>
            <a:r>
              <a:rPr lang="pl-PL" dirty="0"/>
              <a:t>Jeśli pracownicy nie dostaną jasnych instrukcji, pojawiają się plotki i przecieki.</a:t>
            </a:r>
          </a:p>
          <a:p>
            <a:r>
              <a:rPr lang="pl-PL" dirty="0"/>
              <a:t>Kolejnym problemem jest presja czasu — liderzy często nie mają wystarczającego przeszkolenia, żeby w stresie odpowiednio reagować na pytania zespołu.</a:t>
            </a:r>
          </a:p>
          <a:p>
            <a:r>
              <a:rPr lang="pl-PL" dirty="0"/>
              <a:t>Często brakuje też kanałów szybkiej, bezpiecznej komunikacji — np. zamkniętych grup czy alertów SMS.</a:t>
            </a:r>
          </a:p>
          <a:p>
            <a:r>
              <a:rPr lang="pl-PL" dirty="0"/>
              <a:t>Dlatego kluczowe jest wcześniejsze przygotowanie liderów i regularne aktualizowanie procedur.</a:t>
            </a:r>
          </a:p>
          <a:p>
            <a:endParaRPr lang="pl-PL" dirty="0"/>
          </a:p>
          <a:p>
            <a:r>
              <a:rPr lang="pl-PL" dirty="0"/>
              <a:t>Pytanie 2: Jak radzilibyście sobie z trudnymi pytaniami dziennikarzy, które wykraczają poza Wasze kompetencje?</a:t>
            </a:r>
          </a:p>
          <a:p>
            <a:endParaRPr lang="pl-PL" dirty="0"/>
          </a:p>
          <a:p>
            <a:r>
              <a:rPr lang="pl-PL" dirty="0"/>
              <a:t>Najważniejsze to nie spekulować i nie próbować zgadywać odpowiedzi.</a:t>
            </a:r>
          </a:p>
          <a:p>
            <a:r>
              <a:rPr lang="pl-PL" dirty="0"/>
              <a:t>Jeśli pytanie wykracza poza moje kompetencje, spokojnie mówię:</a:t>
            </a:r>
          </a:p>
          <a:p>
            <a:r>
              <a:rPr lang="pl-PL" dirty="0"/>
              <a:t>„Na tym etapie nie mogę tego potwierdzić — wrócę z odpowiedzią po weryfikacji.”</a:t>
            </a:r>
          </a:p>
          <a:p>
            <a:r>
              <a:rPr lang="pl-PL" dirty="0"/>
              <a:t>Albo: „To pytanie skieruję do osoby, która ma pełne dane — proszę o kontakt przez rzecznika prasowego.”</a:t>
            </a:r>
          </a:p>
          <a:p>
            <a:r>
              <a:rPr lang="pl-PL" dirty="0"/>
              <a:t>Takie odpowiedzi są uczciwe i pokazują, że organizacja jest transparentna, ale nie improwizuje.</a:t>
            </a:r>
          </a:p>
          <a:p>
            <a:r>
              <a:rPr lang="pl-PL" dirty="0"/>
              <a:t>Lepiej chwilę poczekać niż potem prostować błędne informacje.</a:t>
            </a:r>
          </a:p>
          <a:p>
            <a:endParaRPr lang="pl-PL" dirty="0"/>
          </a:p>
          <a:p>
            <a:r>
              <a:rPr lang="pl-PL" dirty="0"/>
              <a:t>Pytanie 3: Kiedy zdecydowalibyście się na zamknięcie komentarzy w </a:t>
            </a:r>
            <a:r>
              <a:rPr lang="pl-PL" dirty="0" err="1"/>
              <a:t>social</a:t>
            </a:r>
            <a:r>
              <a:rPr lang="pl-PL" dirty="0"/>
              <a:t> mediach, a kiedy lepiej je zostawić otwarte?</a:t>
            </a:r>
          </a:p>
          <a:p>
            <a:endParaRPr lang="pl-PL" dirty="0"/>
          </a:p>
          <a:p>
            <a:r>
              <a:rPr lang="pl-PL" dirty="0"/>
              <a:t>Komentarze zamykamy wtedy, gdy widzimy, że hejt lub dezinformacja rozprzestrzenia się szybciej niż możemy moderować.</a:t>
            </a:r>
          </a:p>
          <a:p>
            <a:r>
              <a:rPr lang="pl-PL" dirty="0"/>
              <a:t>To ma sens zwłaszcza w nocy albo w święta, kiedy nie ma osób do monitoringu.</a:t>
            </a:r>
          </a:p>
          <a:p>
            <a:r>
              <a:rPr lang="pl-PL" dirty="0"/>
              <a:t>Jednocześnie trzeba zawsze podać alternatywny kanał kontaktu — np. infolinię lub formularz.</a:t>
            </a:r>
          </a:p>
          <a:p>
            <a:r>
              <a:rPr lang="pl-PL" dirty="0"/>
              <a:t>Z kolei jeśli w komentarzach pojawiają się rzeczowe pytania, warto je zostawić otwarte i na bieżąco odpowiadać — to buduje zaufanie.</a:t>
            </a:r>
          </a:p>
          <a:p>
            <a:r>
              <a:rPr lang="pl-PL" dirty="0"/>
              <a:t>Każda decyzja powinna być częścią procedury — nie na chybił trafił.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34641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tym wykładzie powinniście rozumieć, że plan komunikacji to jedno, ale jego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realizacja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wymaga umiejętności praktycznych, szybkiego podejmowania decyzji i świadomości, jak działa opinia publiczna.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Nauczycie się wskazywać zasady komunikacji wewnętrznej, szkolić liderów, przekazywać pracownikom jasne instrukcje, a także współpracować z mediami w sposób zgodny z prawem prasowym.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Poznacie techniki obrony w przypadku trudnych pytań i zasady publikacji komunikatów w </a:t>
            </a:r>
            <a:r>
              <a:rPr lang="pl-P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social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mediach — to obszary, w których organizacje najczęściej popełniają błędy.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5173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Zacznijmy od kluczowej różnicy: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planowanie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tworzenie procedur, schematów, podręcznika — czyli to, co mieliśmy w poprzednich wykładach.</a:t>
            </a:r>
            <a:br>
              <a:rPr lang="pl-PL" dirty="0"/>
            </a:b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Realizacja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sprawdzian — moment, w którym plan zamienia się w konkretne działania.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Wtedy okazuje się, czy zespół zna swoje role, czy potrafi przygotować komunikaty i reagować na pytania.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praktyce największe problemy pojawiają się właśnie na etapie realizacji — bo stres, media i chaos testują każdą lukę w planie.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12083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Realizacja działań komunikacyjnych zaczyna się w momencie aktywacji sztabu kryzysowego.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 tego momentu wszystko działa według procedury: sztab ustala fakty, przygotowuje pierwszy komunikat, określa kanały i decyduje, kto jest rzecznikiem.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 to nie koniec — realizacja oznacza również reagowanie na pytania dziennikarzy, wyjaśnianie niejasności pracownikom i pilnowanie, by żadne przecieki nie zniekształciły przekazu.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tej fazie zespół musi umieć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aktualizować komunikaty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reagować na nieprzewidziane pytania i trzymać się faktów.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35540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Komunikacja wewnętrzna jest tak samo ważna jak briefing prasowy.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Dlaczego? Bo to pracownicy jako pierwsi mogą nieświadomie powielać plotki, jeśli nie mają jasnych informacji.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Dobrze poinformowany zespół nie tylko czuje się bezpieczniej, ale staje się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ambasadorem organizacji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— potrafi odpowiedzieć na pytania klientów czy znajomych bez wpadania w panikę.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 drugiej strony brak informacji to plotki, wycieki i chaos.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17889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Każda organizacja powinna mieć wyznaczonych liderów komunikacji wewnętrznej — mogą to być menedżerowie liniowi, kierownicy działów, koordynatorzy zespołów.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Ich rola polega na tym, żeby przekazać jasny, spójny komunikat swoim pracownikom, uspokoić emocje i wskazać, do kogo zgłaszać pytania.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Warto wcześniej przygotować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scenariusze rozmów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— z gotowymi odpowiedziami na najczęściej zadawane pytania.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Dzięki temu lider nie improwizuje pod presją i nie pogarsza sytuacji.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555118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Dobrą praktyką jest przygotowanie prostej instrukcji: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 można mówić publicznie, a czego nie wolno komentować?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Jak odpowiadać, jeśli zadzwoni dziennikarz?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Kogo natychmiast skierować do rzecznika prasowego?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Zasady poufności muszą być jasne — przeciek informacji wewnętrznej do mediów to najczęstszy błąd w kryzysie.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Pracownik, który zna instrukcję, nie ulega panice i nie wchodzi w niepotrzebne dyskusje.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2223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Najważniejsze, żeby kanały komunikacji wewnętrznej były szybkie, zamknięte i bezpieczne.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praktyce dobrze sprawdzają się spotkania zespołowe — krótkie, ale regularne.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E-mail kryzysowy lub specjalny komunikat w intranecie może podsumować najważniejsze fakty.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nagłych sytuacjach działają też alerty SMS lub zamknięte grupy komunikacyjne — ważne, żeby zawsze był jeden punkt odniesienia, np. dyżurny koordynator.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30408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6613" y="1973818"/>
            <a:ext cx="8639675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60" y="1973818"/>
            <a:ext cx="3959225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2" y="540402"/>
            <a:ext cx="1080000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88" y="540402"/>
            <a:ext cx="1080000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944" y="540402"/>
            <a:ext cx="1080000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2465388" y="4500563"/>
            <a:ext cx="8226426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500563"/>
            <a:ext cx="3959225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5525" y="1983572"/>
            <a:ext cx="864076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5" y="1983572"/>
            <a:ext cx="3959225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7" y="1244366"/>
            <a:ext cx="381000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545866"/>
            <a:ext cx="381000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11" y="1244366"/>
            <a:ext cx="381000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86" y="538288"/>
            <a:ext cx="381000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25" y="545866"/>
            <a:ext cx="381000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93" y="1254829"/>
            <a:ext cx="381000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543567"/>
            <a:ext cx="381000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18" y="535269"/>
            <a:ext cx="381000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256" y="531095"/>
            <a:ext cx="381000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802" y="1251987"/>
            <a:ext cx="381000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613" y="1250549"/>
            <a:ext cx="381000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1250549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2825750" y="4500563"/>
            <a:ext cx="6840538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6444" y="539750"/>
            <a:ext cx="1799844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50" y="4500563"/>
            <a:ext cx="3959225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2825749" y="4500563"/>
            <a:ext cx="7196139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3905250" y="4500562"/>
            <a:ext cx="3600449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2825751" y="4500561"/>
            <a:ext cx="1079500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5907" y="1979837"/>
            <a:ext cx="8640382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025870" y="0"/>
            <a:ext cx="1080742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106612" y="0"/>
            <a:ext cx="7559293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837"/>
            <a:ext cx="1080000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2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3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4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 userDrawn="1">
          <p15:clr>
            <a:srgbClr val="F26B43"/>
          </p15:clr>
        </p15:guide>
        <p15:guide id="2" pos="419" userDrawn="1">
          <p15:clr>
            <a:srgbClr val="F26B43"/>
          </p15:clr>
        </p15:guide>
        <p15:guide id="3" pos="646" userDrawn="1">
          <p15:clr>
            <a:srgbClr val="F26B43"/>
          </p15:clr>
        </p15:guide>
        <p15:guide id="4" pos="873" userDrawn="1">
          <p15:clr>
            <a:srgbClr val="F26B43"/>
          </p15:clr>
        </p15:guide>
        <p15:guide id="5" pos="1100" userDrawn="1">
          <p15:clr>
            <a:srgbClr val="F26B43"/>
          </p15:clr>
        </p15:guide>
        <p15:guide id="6" pos="1327" userDrawn="1">
          <p15:clr>
            <a:srgbClr val="F26B43"/>
          </p15:clr>
        </p15:guide>
        <p15:guide id="7" pos="1553" userDrawn="1">
          <p15:clr>
            <a:srgbClr val="F26B43"/>
          </p15:clr>
        </p15:guide>
        <p15:guide id="8" pos="1780" userDrawn="1">
          <p15:clr>
            <a:srgbClr val="F26B43"/>
          </p15:clr>
        </p15:guide>
        <p15:guide id="9" pos="2007" userDrawn="1">
          <p15:clr>
            <a:srgbClr val="F26B43"/>
          </p15:clr>
        </p15:guide>
        <p15:guide id="10" pos="2234" userDrawn="1">
          <p15:clr>
            <a:srgbClr val="F26B43"/>
          </p15:clr>
        </p15:guide>
        <p15:guide id="11" pos="2460" userDrawn="1">
          <p15:clr>
            <a:srgbClr val="F26B43"/>
          </p15:clr>
        </p15:guide>
        <p15:guide id="12" pos="2687" userDrawn="1">
          <p15:clr>
            <a:srgbClr val="F26B43"/>
          </p15:clr>
        </p15:guide>
        <p15:guide id="13" pos="2914" userDrawn="1">
          <p15:clr>
            <a:srgbClr val="F26B43"/>
          </p15:clr>
        </p15:guide>
        <p15:guide id="14" pos="3141" userDrawn="1">
          <p15:clr>
            <a:srgbClr val="F26B43"/>
          </p15:clr>
        </p15:guide>
        <p15:guide id="15" pos="3368" userDrawn="1">
          <p15:clr>
            <a:srgbClr val="F26B43"/>
          </p15:clr>
        </p15:guide>
        <p15:guide id="16" pos="3594" userDrawn="1">
          <p15:clr>
            <a:srgbClr val="F26B43"/>
          </p15:clr>
        </p15:guide>
        <p15:guide id="17" pos="3821" userDrawn="1">
          <p15:clr>
            <a:srgbClr val="F26B43"/>
          </p15:clr>
        </p15:guide>
        <p15:guide id="18" pos="4048" userDrawn="1">
          <p15:clr>
            <a:srgbClr val="F26B43"/>
          </p15:clr>
        </p15:guide>
        <p15:guide id="19" pos="4275" userDrawn="1">
          <p15:clr>
            <a:srgbClr val="F26B43"/>
          </p15:clr>
        </p15:guide>
        <p15:guide id="20" pos="4501" userDrawn="1">
          <p15:clr>
            <a:srgbClr val="F26B43"/>
          </p15:clr>
        </p15:guide>
        <p15:guide id="21" pos="4728" userDrawn="1">
          <p15:clr>
            <a:srgbClr val="F26B43"/>
          </p15:clr>
        </p15:guide>
        <p15:guide id="22" pos="4955" userDrawn="1">
          <p15:clr>
            <a:srgbClr val="F26B43"/>
          </p15:clr>
        </p15:guide>
        <p15:guide id="23" pos="5182" userDrawn="1">
          <p15:clr>
            <a:srgbClr val="F26B43"/>
          </p15:clr>
        </p15:guide>
        <p15:guide id="24" pos="5408" userDrawn="1">
          <p15:clr>
            <a:srgbClr val="F26B43"/>
          </p15:clr>
        </p15:guide>
        <p15:guide id="25" pos="5635" userDrawn="1">
          <p15:clr>
            <a:srgbClr val="F26B43"/>
          </p15:clr>
        </p15:guide>
        <p15:guide id="26" pos="5862" userDrawn="1">
          <p15:clr>
            <a:srgbClr val="F26B43"/>
          </p15:clr>
        </p15:guide>
        <p15:guide id="27" pos="6089" userDrawn="1">
          <p15:clr>
            <a:srgbClr val="F26B43"/>
          </p15:clr>
        </p15:guide>
        <p15:guide id="28" pos="6316" userDrawn="1">
          <p15:clr>
            <a:srgbClr val="F26B43"/>
          </p15:clr>
        </p15:guide>
        <p15:guide id="29" pos="6542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2726208F-D6F7-1381-5132-3B60A6BFE7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5848" y="2555701"/>
            <a:ext cx="7920115" cy="2664296"/>
          </a:xfrm>
        </p:spPr>
        <p:txBody>
          <a:bodyPr>
            <a:normAutofit/>
          </a:bodyPr>
          <a:lstStyle/>
          <a:p>
            <a:r>
              <a:rPr lang="pl-PL" sz="2000" dirty="0"/>
              <a:t>Planowanie i prowadzenie działań komunikacyjnych w sytuacjach kryzysu wizerunkowego</a:t>
            </a:r>
            <a:br>
              <a:rPr lang="pl-PL" sz="2000" dirty="0"/>
            </a:br>
            <a:r>
              <a:rPr lang="pl-PL" sz="2000" dirty="0"/>
              <a:t>W4 - Realizacja działań komunikacyjnych w sytuacji kryzysowej</a:t>
            </a:r>
            <a:br>
              <a:rPr lang="pl-PL" sz="2000" dirty="0"/>
            </a:br>
            <a:r>
              <a:rPr lang="pl-PL" sz="1200" dirty="0"/>
              <a:t>Opracował: dr hab. Katarzyna Szalonka, prof. KANS</a:t>
            </a:r>
          </a:p>
        </p:txBody>
      </p:sp>
      <p:sp>
        <p:nvSpPr>
          <p:cNvPr id="5" name="Podtytuł 4">
            <a:extLst>
              <a:ext uri="{FF2B5EF4-FFF2-40B4-BE49-F238E27FC236}">
                <a16:creationId xmlns:a16="http://schemas.microsoft.com/office/drawing/2014/main" id="{0F4B11A1-2445-C731-5567-0EBA6FAF89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89522" y="5219997"/>
            <a:ext cx="7920115" cy="108183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endParaRPr lang="pl-PL" sz="1400" dirty="0"/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pl-PL" sz="1100" dirty="0"/>
              <a:t>Projekt pod nazwą Kompetencje jutra - modyfikacja wybranych kierunków studiów w Karkonoskiej Akademii Nauk Stosowanych w Jeleniej Górze realizowany w ramach programu 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pl-PL" sz="1100" dirty="0"/>
              <a:t>Fundusze Europejskie dla Rozwoju Społecznego 2021-2027</a:t>
            </a:r>
          </a:p>
          <a:p>
            <a:pPr>
              <a:lnSpc>
                <a:spcPts val="1150"/>
              </a:lnSpc>
              <a:spcBef>
                <a:spcPts val="0"/>
              </a:spcBef>
            </a:pPr>
            <a:endParaRPr lang="pl-PL" sz="1400" dirty="0"/>
          </a:p>
        </p:txBody>
      </p:sp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01A395D3-35E7-4FC6-9F13-A51704F85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85F5-A64F-428D-9CAC-5D502640F501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61682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85F75E-ADF1-8FD6-3497-4152C6D60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FA363CC-AB7D-768C-AF56-AD21E9FDA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Instrukcja dla pracowników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9D9C58F-B0E7-6CC9-28B0-0F2CD70FDC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Co można mówić na zewnątrz?</a:t>
            </a:r>
          </a:p>
          <a:p>
            <a:r>
              <a:rPr lang="pl-PL" dirty="0"/>
              <a:t>Jak reagować na pytania mediów?</a:t>
            </a:r>
          </a:p>
          <a:p>
            <a:r>
              <a:rPr lang="pl-PL" dirty="0"/>
              <a:t>Zasady poufności i kogo kierować do rzecznika.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462C89C-10C5-EAFA-03DD-C6989A8EE3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34456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F80F43B-264C-5818-F475-D5AA1FFD7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Kanały komunikacji wewnętrznej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E3C0D05-26AE-484E-8CDD-679BEEA77E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Spotkania zespołowe.</a:t>
            </a:r>
          </a:p>
          <a:p>
            <a:r>
              <a:rPr lang="pl-PL" dirty="0"/>
              <a:t>E-mail kryzysowy, intranet, alert SMS.</a:t>
            </a:r>
          </a:p>
          <a:p>
            <a:r>
              <a:rPr lang="pl-PL" dirty="0"/>
              <a:t>Zamknięte grupy komunikacyjne.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AFBF29F-B48C-7B12-C047-B1B13E3174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806481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28043A16-FDF3-4448-590F-5F870291DC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KOMUNIKACJA ZEWNĘTRZNA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7EB0F9D-6F72-C3AD-23DF-72280FA0E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10" name="Symbol zastępczy obrazu 9" descr="Dwóch współpracowników rozmawiających w biurze">
            <a:extLst>
              <a:ext uri="{FF2B5EF4-FFF2-40B4-BE49-F238E27FC236}">
                <a16:creationId xmlns:a16="http://schemas.microsoft.com/office/drawing/2014/main" id="{F188BB71-6149-0B87-14FE-1D4A5636B86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4" r="67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86458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B96533F-4582-B919-BAF2-4BDD27F82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Rola rzecznika prasowego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446E40E-E5A5-896F-4B68-70898C51F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Twarz organizacji na zewnątrz.</a:t>
            </a:r>
          </a:p>
          <a:p>
            <a:r>
              <a:rPr lang="pl-PL" dirty="0"/>
              <a:t>Zapobiega chaosowi informacyjnemu.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7183B6E-0DA3-E4DC-71DE-1225B6D315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26804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CC43823-AED4-5D3E-8A61-E2D8BD06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Prawo prasowe — podstawy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DEB7E4D-166A-0008-E49E-B95AACC15F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Prawo do informacji.</a:t>
            </a:r>
          </a:p>
          <a:p>
            <a:r>
              <a:rPr lang="pl-PL" dirty="0"/>
              <a:t>Obowiązek autoryzacji wypowiedzi.</a:t>
            </a:r>
          </a:p>
          <a:p>
            <a:r>
              <a:rPr lang="pl-PL" dirty="0"/>
              <a:t>Sprostowanie i jego formuła.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839E91C-C5EF-9DB6-0989-2E7AF6861F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58236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43CBF67-3A40-BBA7-3B0F-E5D90ABB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Briefing prasowy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9132DE8-04FF-95BC-D492-E9BDADB066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Jak zorganizować: miejsce, lista obecności, materiały.</a:t>
            </a:r>
          </a:p>
          <a:p>
            <a:r>
              <a:rPr lang="pl-PL" dirty="0"/>
              <a:t>Kto mówi? Krótko, faktami, bez emocji.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E1F8F79-8D2A-56A4-6292-4DE2BF69F0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937093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36D3751-9D36-6146-A9D9-71CD4247A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Sprostowanie i komunikaty korygujące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BF5371D-13C2-42C8-DBCB-882520BDD5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Kiedy musisz sprostować?</a:t>
            </a:r>
          </a:p>
          <a:p>
            <a:r>
              <a:rPr lang="pl-PL" dirty="0"/>
              <a:t>Zasady pisania krótkiego dementi.</a:t>
            </a:r>
          </a:p>
          <a:p>
            <a:r>
              <a:rPr lang="pl-PL" dirty="0"/>
              <a:t>Współpraca z redakcją.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8535EB9-D2B4-53C4-0488-12F83ED6AE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221941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obrazu 5" descr="Żółty znak zapytania">
            <a:extLst>
              <a:ext uri="{FF2B5EF4-FFF2-40B4-BE49-F238E27FC236}">
                <a16:creationId xmlns:a16="http://schemas.microsoft.com/office/drawing/2014/main" id="{B4A87CB7-EA6C-5998-9D44-BC75660C20D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7" r="11017"/>
          <a:stretch>
            <a:fillRect/>
          </a:stretch>
        </p:blipFill>
        <p:spPr/>
      </p:pic>
      <p:sp>
        <p:nvSpPr>
          <p:cNvPr id="3" name="Tytuł 2">
            <a:extLst>
              <a:ext uri="{FF2B5EF4-FFF2-40B4-BE49-F238E27FC236}">
                <a16:creationId xmlns:a16="http://schemas.microsoft.com/office/drawing/2014/main" id="{3E53DB10-FFEA-A82F-6CB6-D077F2B32C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TECHNIKI TRUDNYCH PYTAŃ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BF1EE26-2269-6BAF-9C5A-6A3C565F6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412911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0B3E8B9-8496-27BC-1F44-401896E5D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Dlaczego trudne pytania są kluczowe?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C29B4B8-5068-2AFB-EE5B-8A3D239A25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Media i opinia publiczna oczekują odpowiedzi.</a:t>
            </a:r>
          </a:p>
          <a:p>
            <a:r>
              <a:rPr lang="pl-PL" dirty="0"/>
              <a:t>Nie ma odpowiedzi? Pojawiają się plotki.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53CFA46-9BA3-9370-03D3-C207FAAB73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513495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288BE6A-9EEA-35ED-2075-C45A6797A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 przygotować się do briefingu?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56A1B94-35F2-8CE2-9299-AE939CDA2A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Lista możliwych pytań.</a:t>
            </a:r>
          </a:p>
          <a:p>
            <a:r>
              <a:rPr lang="pl-PL" dirty="0"/>
              <a:t>Odpowiedzi „w trudnych warunkach” — krótkie, rzeczowe.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A0F3290-6E0F-4C8E-9B6A-E0B14F03FD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38627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3568BE-245E-449B-9BA3-0D02E7BF7E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Agenda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C2F625A-2277-4F6D-95F0-91B1E0486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2079" y="3626790"/>
            <a:ext cx="7920037" cy="10800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400" dirty="0"/>
              <a:t>Czym jest realizacja działań komunikacyjnych?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400" dirty="0"/>
              <a:t>Komunikacja wewnętrzna — liderzy, instrukcje, kanały zamknięte.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400" dirty="0"/>
              <a:t>Komunikacja zewnętrzna — media, prawo prasowe, briefingi.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400" dirty="0"/>
              <a:t>Techniki trudnych pytań.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400" dirty="0" err="1"/>
              <a:t>Social</a:t>
            </a:r>
            <a:r>
              <a:rPr lang="pl-PL" sz="1400" dirty="0"/>
              <a:t> media w kryzysie.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400" dirty="0"/>
              <a:t>Przykłady z praktyki.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400" dirty="0"/>
              <a:t>Podsumowanie i dyskusja.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229C2C5-54F9-4EC4-92E9-11C5F82C3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D1261-A096-4701-818F-FA57047FD5DA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718393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22FB7F7-8E14-8BC9-AA22-FE377285A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 Techniki obrony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D390571-EF86-2802-E386-B084251C1A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Odwracanie agresji: „Rozumiem obawy”.</a:t>
            </a:r>
          </a:p>
          <a:p>
            <a:r>
              <a:rPr lang="pl-PL" dirty="0"/>
              <a:t>Powtarzanie faktu: „To są potwierdzone dane.”</a:t>
            </a:r>
          </a:p>
          <a:p>
            <a:r>
              <a:rPr lang="pl-PL" dirty="0"/>
              <a:t>Nie spekuluj: „Na tym etapie nie mamy takich informacji.”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A4114C0-2581-8E06-AB90-C07B8D6882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097366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obrazu 5" descr="Powiadomienie o różowym neonowym hasztagu">
            <a:extLst>
              <a:ext uri="{FF2B5EF4-FFF2-40B4-BE49-F238E27FC236}">
                <a16:creationId xmlns:a16="http://schemas.microsoft.com/office/drawing/2014/main" id="{F81BE9AC-1F26-6373-A643-8EA6FFCE66D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4" r="10294"/>
          <a:stretch>
            <a:fillRect/>
          </a:stretch>
        </p:blipFill>
        <p:spPr/>
      </p:pic>
      <p:sp>
        <p:nvSpPr>
          <p:cNvPr id="3" name="Tytuł 2">
            <a:extLst>
              <a:ext uri="{FF2B5EF4-FFF2-40B4-BE49-F238E27FC236}">
                <a16:creationId xmlns:a16="http://schemas.microsoft.com/office/drawing/2014/main" id="{5197DFCB-0F12-4C5C-A4AC-7CB6885D98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SOCIAL MEDIA W KRYZYSIE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7011C61-88ED-36B0-2FFE-0E9265C27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619568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A0A2F61-E42B-0FC3-5CF8-83F0A4857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Specyfika </a:t>
            </a:r>
            <a:r>
              <a:rPr lang="pl-PL" dirty="0" err="1"/>
              <a:t>social</a:t>
            </a:r>
            <a:r>
              <a:rPr lang="pl-PL" dirty="0"/>
              <a:t> media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79D2EC3-3943-9EB7-863E-9E4ECA2ACA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Błyskawiczne rozprzestrzenianie się informacji.</a:t>
            </a:r>
          </a:p>
          <a:p>
            <a:r>
              <a:rPr lang="pl-PL" dirty="0"/>
              <a:t>Ryzyko hejtu i </a:t>
            </a:r>
            <a:r>
              <a:rPr lang="pl-PL" dirty="0" err="1"/>
              <a:t>fake</a:t>
            </a:r>
            <a:r>
              <a:rPr lang="pl-PL" dirty="0"/>
              <a:t> newsów.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E0BAC77-9C8B-B554-A6E9-CA38A9878A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811991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A09DDA1-C6E7-DC70-88AC-3E3241F77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 reagować?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E562D18-A8A9-9BFD-9861-2681EF72D9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Krótkie, faktyczne komunikaty.</a:t>
            </a:r>
          </a:p>
          <a:p>
            <a:r>
              <a:rPr lang="pl-PL" dirty="0"/>
              <a:t>Jasny ton, unikanie emocji.</a:t>
            </a:r>
          </a:p>
          <a:p>
            <a:r>
              <a:rPr lang="pl-PL" dirty="0"/>
              <a:t>Wyłączenie komentarzy? Kiedy i dlaczego.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081EDDF-F09E-1DE5-DC37-50C8D74DCA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579698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CB21D2C-3C53-9CF8-63E4-2EEB3801F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Warsztat: przykładowy wpis kryzysowy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F49DCDF-C3F1-D24D-A732-6DBC078136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Elementy wpisu: fakt, działanie, co dalej.</a:t>
            </a:r>
          </a:p>
          <a:p>
            <a:r>
              <a:rPr lang="pl-PL" dirty="0"/>
              <a:t>Zaproszenie do pytań przez bezpieczny kanał.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D663359-CB3F-6E4D-AFA9-1FC5BA300B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933823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obrazu 5" descr="Osoby ilustrację pracy zespołowej">
            <a:extLst>
              <a:ext uri="{FF2B5EF4-FFF2-40B4-BE49-F238E27FC236}">
                <a16:creationId xmlns:a16="http://schemas.microsoft.com/office/drawing/2014/main" id="{724F6535-ECC1-D5AE-AEE8-A29F0F35659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8" r="8948"/>
          <a:stretch>
            <a:fillRect/>
          </a:stretch>
        </p:blipFill>
        <p:spPr/>
      </p:pic>
      <p:sp>
        <p:nvSpPr>
          <p:cNvPr id="3" name="Tytuł 2">
            <a:extLst>
              <a:ext uri="{FF2B5EF4-FFF2-40B4-BE49-F238E27FC236}">
                <a16:creationId xmlns:a16="http://schemas.microsoft.com/office/drawing/2014/main" id="{D15DF029-900D-8F6B-2FCF-092DF01011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CASE STUDY I DOBRE PRAKTYKI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449BA35-51AA-DF6D-A69B-834BF7EB6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222670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30B4215-DBB5-3FF8-E69E-1286930B3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Case </a:t>
            </a:r>
            <a:r>
              <a:rPr lang="pl-PL" dirty="0" err="1"/>
              <a:t>study</a:t>
            </a:r>
            <a:r>
              <a:rPr lang="pl-PL" dirty="0"/>
              <a:t>: błąd komunikacji wewnętrznej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46DC47F-BA7E-9B86-1116-673ACC6E9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Instrukcja wysłana publicznie → przeciek do mediów.</a:t>
            </a:r>
          </a:p>
          <a:p>
            <a:r>
              <a:rPr lang="pl-PL" dirty="0"/>
              <a:t>Jak można było temu zapobiec?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C43B1BD-7BBD-19B8-FACC-828E94C215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578638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C1BE1F7-C496-59B5-CF41-F469F2AB2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Dobre praktyki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BA0004C-530A-9816-BBEB-6394203145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Szkolenie liderów przed kryzysem.</a:t>
            </a:r>
          </a:p>
          <a:p>
            <a:r>
              <a:rPr lang="pl-PL" dirty="0"/>
              <a:t>Stały punkt kontaktu z mediami.</a:t>
            </a:r>
          </a:p>
          <a:p>
            <a:r>
              <a:rPr lang="pl-PL" dirty="0"/>
              <a:t>Zawsze potwierdzać fakty przed publikacją.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962DF57-C025-86D1-BFA3-CEDAE71448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005173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B86E6836-44D9-D0B7-F94F-3D4624D9CB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Podsumowanie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C550E5E-08FB-C9D7-EBC0-F45F93C4E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5" name="Symbol zastępczy zawartości 5" descr="Zbliżenie listy kontrolnej">
            <a:extLst>
              <a:ext uri="{FF2B5EF4-FFF2-40B4-BE49-F238E27FC236}">
                <a16:creationId xmlns:a16="http://schemas.microsoft.com/office/drawing/2014/main" id="{2ABFA7B3-E9DE-23B2-7F7B-DD6E11FC92C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" r="66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108963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D23EE53-1DA5-BD88-B6F0-4E902CA0B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Kluczowe wnioski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B549D03-784F-4153-EC85-3D55F8AABF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29</a:t>
            </a:fld>
            <a:endParaRPr lang="pl-PL" dirty="0"/>
          </a:p>
        </p:txBody>
      </p:sp>
      <p:sp>
        <p:nvSpPr>
          <p:cNvPr id="8" name="Symbol zastępczy zawartości 7">
            <a:extLst>
              <a:ext uri="{FF2B5EF4-FFF2-40B4-BE49-F238E27FC236}">
                <a16:creationId xmlns:a16="http://schemas.microsoft.com/office/drawing/2014/main" id="{260C0982-969D-28EE-F9F5-D7C328986E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Plan = podstawa, ale egzekucja decyduje o sukcesie.</a:t>
            </a:r>
          </a:p>
          <a:p>
            <a:r>
              <a:rPr lang="pl-PL" dirty="0"/>
              <a:t>Komunikacja wewnętrzna i zewnętrzna muszą być spójne.</a:t>
            </a:r>
          </a:p>
          <a:p>
            <a:r>
              <a:rPr lang="pl-PL" dirty="0"/>
              <a:t>Każdy członek zespołu wie, co mówić, a czego nie.</a:t>
            </a:r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„Najgorszy kryzys to ten, który wybucha z plotki powielonej w kuchni pracowniczej.”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93465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Cel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/>
              <a:t>Student rozumie, czym różni się planowanie od faktycznej realizacji działań komunikacyjnych.</a:t>
            </a:r>
          </a:p>
          <a:p>
            <a:r>
              <a:rPr lang="pl-PL" dirty="0"/>
              <a:t>Zna kluczowe zasady komunikacji wewnętrznej i zewnętrznej w kryzysie.</a:t>
            </a:r>
          </a:p>
          <a:p>
            <a:r>
              <a:rPr lang="pl-PL" dirty="0"/>
              <a:t>Wie, jak przygotować liderów do komunikacji z pracownikami.</a:t>
            </a:r>
          </a:p>
          <a:p>
            <a:r>
              <a:rPr lang="pl-PL" dirty="0"/>
              <a:t>Potrafi wskazać procedury współpracy z mediami, zgodnie z prawem prasowym.</a:t>
            </a:r>
          </a:p>
          <a:p>
            <a:r>
              <a:rPr lang="pl-PL" dirty="0"/>
              <a:t>Zna techniki odpowiadania na trudne pytania dziennikarzy.</a:t>
            </a:r>
          </a:p>
          <a:p>
            <a:r>
              <a:rPr lang="pl-PL" dirty="0"/>
              <a:t>Umie dobrać komunikat do specyfiki </a:t>
            </a:r>
            <a:r>
              <a:rPr lang="pl-PL" dirty="0" err="1"/>
              <a:t>social</a:t>
            </a:r>
            <a:r>
              <a:rPr lang="pl-PL" dirty="0"/>
              <a:t> mediów.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A537AC3-AC4A-51D1-96AA-4BB73F677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Dyskusja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412E0E7-567F-7CA4-3823-D2E1134F11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Jakie są największe wyzwania komunikacji wewnętrznej?</a:t>
            </a:r>
          </a:p>
          <a:p>
            <a:r>
              <a:rPr lang="pl-PL" dirty="0"/>
              <a:t>Jak radzić sobie z trudnymi pytaniami mediów?</a:t>
            </a:r>
          </a:p>
          <a:p>
            <a:r>
              <a:rPr lang="pl-PL" dirty="0"/>
              <a:t>Kiedy zamknąć komentarze w </a:t>
            </a:r>
            <a:r>
              <a:rPr lang="pl-PL" dirty="0" err="1"/>
              <a:t>social</a:t>
            </a:r>
            <a:r>
              <a:rPr lang="pl-PL" dirty="0"/>
              <a:t> mediach?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4495284-6ECD-94AB-864B-92FABC0D8B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481652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0CD17717-5751-F730-50BD-CBB39F576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Dziękuję!</a:t>
            </a:r>
          </a:p>
        </p:txBody>
      </p:sp>
      <p:pic>
        <p:nvPicPr>
          <p:cNvPr id="7" name="Symbol zastępczy obrazu 6">
            <a:extLst>
              <a:ext uri="{FF2B5EF4-FFF2-40B4-BE49-F238E27FC236}">
                <a16:creationId xmlns:a16="http://schemas.microsoft.com/office/drawing/2014/main" id="{2AAC3231-CD47-4618-92FE-81A0668FF2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r="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5994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0">
            <a:extLst>
              <a:ext uri="{FF2B5EF4-FFF2-40B4-BE49-F238E27FC236}">
                <a16:creationId xmlns:a16="http://schemas.microsoft.com/office/drawing/2014/main" id="{56D39C55-7AA3-7040-B077-14B2D470B7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CZYM JEST REALIZACJA DZIAŁAŃ KOMUNIKACYJNYCH?</a:t>
            </a:r>
          </a:p>
        </p:txBody>
      </p:sp>
      <p:pic>
        <p:nvPicPr>
          <p:cNvPr id="6" name="Symbol zastępczy obrazu 5" descr="Rząd wioseł zanurzających się w wodzie">
            <a:extLst>
              <a:ext uri="{FF2B5EF4-FFF2-40B4-BE49-F238E27FC236}">
                <a16:creationId xmlns:a16="http://schemas.microsoft.com/office/drawing/2014/main" id="{50327FDD-11F0-5D64-A890-D5CBA693E43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" r="31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86684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86E9C45-9F10-A426-2A99-9F59A2953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Planowanie vs. realizacja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25A4C48-E05F-4DFF-ADD0-EE938D9596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Planowanie = tworzenie dokumentów i schematów.</a:t>
            </a:r>
          </a:p>
          <a:p>
            <a:r>
              <a:rPr lang="pl-PL" dirty="0"/>
              <a:t>Realizacja = działanie pod presją, egzekwowanie planu w praktyce.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5C6F72A-808F-1B93-0B08-5B1D0C4E43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27938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2B03D61-B2D2-F77C-CAD5-5B57B9003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Kiedy zaczyna się realizacja?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5C2C7D0-4306-1E36-A055-C814DAF2D1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W momencie aktywacji sztabu.</a:t>
            </a:r>
          </a:p>
          <a:p>
            <a:r>
              <a:rPr lang="pl-PL" dirty="0"/>
              <a:t>Zawiera: briefingi, komunikaty, reagowanie na pytania, monitoring odpowiedzi.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D284022-F7B6-2C22-167E-4161FEBF29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945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B1E85C-EC86-4892-84BB-2AFF0F4503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KOMUNIKACJA WEWNĘTRZNA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BD747AC-0448-4B37-B836-B1138D3D2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A31C7-8D2F-4625-A3AE-BE37989186E4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20" name="Symbol zastępczy obrazu 19" descr="Kobieta w rozmowie wideo">
            <a:extLst>
              <a:ext uri="{FF2B5EF4-FFF2-40B4-BE49-F238E27FC236}">
                <a16:creationId xmlns:a16="http://schemas.microsoft.com/office/drawing/2014/main" id="{3093F0BC-18F9-F2A3-1535-CFDA505317B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" r="66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84606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F53440E-AFBE-7872-C3F6-772AD4C96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Znaczenie komunikacji wewnętrznej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B5A83A9-3BB2-CEDF-AAE7-A463B40998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l-PL" dirty="0"/>
          </a:p>
          <a:p>
            <a:r>
              <a:rPr lang="pl-PL" dirty="0"/>
              <a:t>Pracownicy są ambasadorami organizacji.</a:t>
            </a:r>
          </a:p>
          <a:p>
            <a:r>
              <a:rPr lang="pl-PL" dirty="0"/>
              <a:t>Brak informacji = plotki i przecieki.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959D929-B0D5-083F-BF01-1835EE03FC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13717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EFD526D-C8FD-0B55-A1A5-699A06966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Szkolenie liderów komunikacji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FF4896B-730B-05A2-7B9C-A483A5F12E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Kto mówi w imieniu organizacji wewnątrz?</a:t>
            </a:r>
          </a:p>
          <a:p>
            <a:r>
              <a:rPr lang="pl-PL" dirty="0"/>
              <a:t>Role: menedżerowie liniowi, koordynatorzy.</a:t>
            </a:r>
          </a:p>
          <a:p>
            <a:r>
              <a:rPr lang="pl-PL" dirty="0"/>
              <a:t>Scenariusze rozmów z zespołem.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5C241DD-7A46-DFF8-339D-760AE06864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3617451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208</TotalTime>
  <Words>2712</Words>
  <Application>Microsoft Macintosh PowerPoint</Application>
  <PresentationFormat>Niestandardowy</PresentationFormat>
  <Paragraphs>204</Paragraphs>
  <Slides>31</Slides>
  <Notes>24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31</vt:i4>
      </vt:variant>
    </vt:vector>
  </HeadingPairs>
  <TitlesOfParts>
    <vt:vector size="35" baseType="lpstr">
      <vt:lpstr>Arial</vt:lpstr>
      <vt:lpstr>Calibri</vt:lpstr>
      <vt:lpstr>Open Sans</vt:lpstr>
      <vt:lpstr>Motyw pakietu Office</vt:lpstr>
      <vt:lpstr>Planowanie i prowadzenie działań komunikacyjnych w sytuacjach kryzysu wizerunkowego W4 - Realizacja działań komunikacyjnych w sytuacji kryzysowej Opracował: dr hab. Katarzyna Szalonka, prof. KANS</vt:lpstr>
      <vt:lpstr>Agenda</vt:lpstr>
      <vt:lpstr>Cel</vt:lpstr>
      <vt:lpstr>CZYM JEST REALIZACJA DZIAŁAŃ KOMUNIKACYJNYCH?</vt:lpstr>
      <vt:lpstr>Planowanie vs. realizacja</vt:lpstr>
      <vt:lpstr>Kiedy zaczyna się realizacja?</vt:lpstr>
      <vt:lpstr>KOMUNIKACJA WEWNĘTRZNA</vt:lpstr>
      <vt:lpstr>Znaczenie komunikacji wewnętrznej</vt:lpstr>
      <vt:lpstr>Szkolenie liderów komunikacji</vt:lpstr>
      <vt:lpstr>Instrukcja dla pracowników</vt:lpstr>
      <vt:lpstr>Kanały komunikacji wewnętrznej</vt:lpstr>
      <vt:lpstr>KOMUNIKACJA ZEWNĘTRZNA</vt:lpstr>
      <vt:lpstr>Rola rzecznika prasowego</vt:lpstr>
      <vt:lpstr>Prawo prasowe — podstawy</vt:lpstr>
      <vt:lpstr>Briefing prasowy</vt:lpstr>
      <vt:lpstr>Sprostowanie i komunikaty korygujące</vt:lpstr>
      <vt:lpstr>TECHNIKI TRUDNYCH PYTAŃ</vt:lpstr>
      <vt:lpstr>Dlaczego trudne pytania są kluczowe?</vt:lpstr>
      <vt:lpstr>Jak przygotować się do briefingu?</vt:lpstr>
      <vt:lpstr> Techniki obrony</vt:lpstr>
      <vt:lpstr>SOCIAL MEDIA W KRYZYSIE</vt:lpstr>
      <vt:lpstr>Specyfika social media</vt:lpstr>
      <vt:lpstr>Jak reagować?</vt:lpstr>
      <vt:lpstr>Warsztat: przykładowy wpis kryzysowy</vt:lpstr>
      <vt:lpstr>CASE STUDY I DOBRE PRAKTYKI</vt:lpstr>
      <vt:lpstr>Case study: błąd komunikacji wewnętrznej</vt:lpstr>
      <vt:lpstr>Dobre praktyki</vt:lpstr>
      <vt:lpstr>Podsumowanie</vt:lpstr>
      <vt:lpstr>Kluczowe wnioski</vt:lpstr>
      <vt:lpstr>Dyskusja</vt:lpstr>
      <vt:lpstr>Dziękuję!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Adrianna Szalonka</cp:lastModifiedBy>
  <cp:revision>15</cp:revision>
  <dcterms:created xsi:type="dcterms:W3CDTF">2022-06-22T09:40:44Z</dcterms:created>
  <dcterms:modified xsi:type="dcterms:W3CDTF">2025-07-06T19:42:57Z</dcterms:modified>
</cp:coreProperties>
</file>